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zi1996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tiff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6470" y="17399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47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675" y="896620"/>
            <a:ext cx="7078345" cy="28873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8" name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675" y="3921760"/>
            <a:ext cx="7077710" cy="28651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53365" y="597535"/>
            <a:ext cx="1879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3</a:t>
            </a:r>
            <a:r>
              <a:rPr lang="zh-CN" altLang="en-US" sz="2400" b="1"/>
              <a:t>、结果解读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3362960" y="5420360"/>
            <a:ext cx="52609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400"/>
              <a:t>p</a:t>
            </a:r>
            <a:r>
              <a:rPr lang="zh-CN" altLang="en-US" sz="2400"/>
              <a:t>值：</a:t>
            </a:r>
            <a:r>
              <a:rPr lang="en-US" altLang="zh-CN" sz="2400"/>
              <a:t>4</a:t>
            </a:r>
            <a:r>
              <a:rPr lang="zh-CN" altLang="en-US" sz="2400"/>
              <a:t>个因子</a:t>
            </a:r>
            <a:endParaRPr lang="zh-CN" altLang="en-US" sz="2400"/>
          </a:p>
          <a:p>
            <a:pPr algn="ctr">
              <a:lnSpc>
                <a:spcPct val="150000"/>
              </a:lnSpc>
            </a:pPr>
            <a:r>
              <a:rPr lang="en-US" altLang="zh-CN" sz="2400"/>
              <a:t>OR</a:t>
            </a:r>
            <a:r>
              <a:rPr lang="zh-CN" altLang="en-US" sz="2400"/>
              <a:t>值</a:t>
            </a:r>
            <a:endParaRPr lang="zh-CN" altLang="en-US" sz="2400"/>
          </a:p>
        </p:txBody>
      </p:sp>
      <p:pic>
        <p:nvPicPr>
          <p:cNvPr id="275" name="图片 7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190" y="1174115"/>
            <a:ext cx="8087360" cy="37833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6795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多因素回归中的变量筛选方法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78" name="图片 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2293620"/>
            <a:ext cx="5163185" cy="4072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409065" y="1203325"/>
            <a:ext cx="57302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、用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enter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法把所有自变量全部纳入</a:t>
            </a:r>
            <a:endParaRPr lang="zh-CN" altLang="en-US" sz="2800">
              <a:solidFill>
                <a:schemeClr val="accent2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75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910" y="2611120"/>
            <a:ext cx="6502400" cy="3042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6795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多因素回归中的变量筛选方法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77" name="图片 74"/>
          <p:cNvPicPr>
            <a:picLocks noChangeAspect="1"/>
          </p:cNvPicPr>
          <p:nvPr/>
        </p:nvPicPr>
        <p:blipFill>
          <a:blip r:embed="rId1"/>
          <a:srcRect l="5232" r="5504"/>
          <a:stretch>
            <a:fillRect/>
          </a:stretch>
        </p:blipFill>
        <p:spPr>
          <a:xfrm>
            <a:off x="740410" y="2324735"/>
            <a:ext cx="4531360" cy="3739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40410" y="1226820"/>
            <a:ext cx="2839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、前向逐步筛选</a:t>
            </a:r>
            <a:endParaRPr lang="zh-CN" altLang="en-US" sz="2800">
              <a:solidFill>
                <a:schemeClr val="accent2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80" name="图片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970" y="843915"/>
            <a:ext cx="2458085" cy="3714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9" name="图片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4646295"/>
            <a:ext cx="4363085" cy="21228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6795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多因素回归中的变量筛选方法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410" y="1198245"/>
            <a:ext cx="87179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、先单因素方差，记录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值，选择p&lt;0.1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/0.2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；纳入变量</a:t>
            </a:r>
            <a:endParaRPr lang="zh-CN" altLang="en-US" sz="2800">
              <a:solidFill>
                <a:schemeClr val="accent2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81" name="图片 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265" y="2073910"/>
            <a:ext cx="4058285" cy="3104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2" name="图片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65" y="5617845"/>
            <a:ext cx="4793615" cy="1016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5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131695"/>
            <a:ext cx="4044950" cy="2988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655435" y="5617845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注意：种族还需要设置哑变量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67951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多因素回归中的变量筛选方法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410" y="1226820"/>
            <a:ext cx="87179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、先单因素方差，记录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值，选择p&lt;0.1</a:t>
            </a:r>
            <a:r>
              <a:rPr lang="en-US" altLang="zh-CN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/0.2</a:t>
            </a:r>
            <a:r>
              <a:rPr lang="zh-CN" altLang="en-US" sz="2800">
                <a:solidFill>
                  <a:schemeClr val="accent2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；纳入变量</a:t>
            </a:r>
            <a:endParaRPr lang="zh-CN" altLang="en-US" sz="2800">
              <a:solidFill>
                <a:schemeClr val="accent2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86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605" y="2404110"/>
            <a:ext cx="5973445" cy="2454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5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050" y="2369185"/>
            <a:ext cx="5394960" cy="2524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2587625" y="52616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法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9163050" y="52616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法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3126105" y="5998210"/>
            <a:ext cx="6922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/>
              <a:t>法</a:t>
            </a:r>
            <a:r>
              <a:rPr lang="en-US" altLang="zh-CN" sz="2400"/>
              <a:t>3</a:t>
            </a:r>
            <a:r>
              <a:rPr lang="zh-CN" altLang="en-US" sz="2400"/>
              <a:t>跟法</a:t>
            </a:r>
            <a:r>
              <a:rPr lang="en-US" altLang="zh-CN" sz="2400"/>
              <a:t>1</a:t>
            </a:r>
            <a:r>
              <a:rPr lang="zh-CN" altLang="en-US" sz="2400"/>
              <a:t>全部纳入对比：变量相同，但是系数不同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结果解读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88" name="图片 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" y="1492885"/>
            <a:ext cx="10206990" cy="4498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4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注意事项</a:t>
            </a:r>
            <a:endParaRPr lang="zh-CN" altLang="en-US" sz="4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89" name="图片 86"/>
          <p:cNvPicPr>
            <a:picLocks noChangeAspect="1"/>
          </p:cNvPicPr>
          <p:nvPr/>
        </p:nvPicPr>
        <p:blipFill>
          <a:blip r:embed="rId1"/>
          <a:srcRect l="7116" t="21584"/>
          <a:stretch>
            <a:fillRect/>
          </a:stretch>
        </p:blipFill>
        <p:spPr>
          <a:xfrm>
            <a:off x="111760" y="956310"/>
            <a:ext cx="5586095" cy="2938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0" name="图片 87"/>
          <p:cNvPicPr>
            <a:picLocks noChangeAspect="1"/>
          </p:cNvPicPr>
          <p:nvPr/>
        </p:nvPicPr>
        <p:blipFill>
          <a:blip r:embed="rId2"/>
          <a:srcRect l="6873" t="16200"/>
          <a:stretch>
            <a:fillRect/>
          </a:stretch>
        </p:blipFill>
        <p:spPr>
          <a:xfrm>
            <a:off x="5534025" y="956310"/>
            <a:ext cx="6466840" cy="2680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1" name="图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3780155"/>
            <a:ext cx="7912735" cy="290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255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logistic回归结构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49" name="图片 46"/>
          <p:cNvPicPr>
            <a:picLocks noChangeAspect="1"/>
          </p:cNvPicPr>
          <p:nvPr/>
        </p:nvPicPr>
        <p:blipFill>
          <a:blip r:embed="rId1"/>
          <a:srcRect t="16142"/>
          <a:stretch>
            <a:fillRect/>
          </a:stretch>
        </p:blipFill>
        <p:spPr>
          <a:xfrm>
            <a:off x="270510" y="795020"/>
            <a:ext cx="8667750" cy="3058160"/>
          </a:xfrm>
          <a:prstGeom prst="snip1Rect">
            <a:avLst>
              <a:gd name="adj" fmla="val 50000"/>
            </a:avLst>
          </a:prstGeom>
          <a:noFill/>
          <a:ln w="9525">
            <a:noFill/>
          </a:ln>
        </p:spPr>
      </p:pic>
      <p:pic>
        <p:nvPicPr>
          <p:cNvPr id="250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035" y="0"/>
            <a:ext cx="4100195" cy="2647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2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" y="4004945"/>
            <a:ext cx="5270500" cy="28600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3" name="图片 50"/>
          <p:cNvPicPr>
            <a:picLocks noChangeAspect="1"/>
          </p:cNvPicPr>
          <p:nvPr/>
        </p:nvPicPr>
        <p:blipFill>
          <a:blip r:embed="rId4"/>
          <a:srcRect l="6579" t="15086"/>
          <a:stretch>
            <a:fillRect/>
          </a:stretch>
        </p:blipFill>
        <p:spPr>
          <a:xfrm>
            <a:off x="5695950" y="3853180"/>
            <a:ext cx="6096635" cy="29787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255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logistic回归结构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54" name="图片 51"/>
          <p:cNvPicPr>
            <a:picLocks noChangeAspect="1"/>
          </p:cNvPicPr>
          <p:nvPr/>
        </p:nvPicPr>
        <p:blipFill>
          <a:blip r:embed="rId1"/>
          <a:srcRect l="120" t="19205" r="-120"/>
          <a:stretch>
            <a:fillRect/>
          </a:stretch>
        </p:blipFill>
        <p:spPr>
          <a:xfrm>
            <a:off x="2109470" y="997585"/>
            <a:ext cx="8039100" cy="2837180"/>
          </a:xfrm>
          <a:prstGeom prst="snip1Rect">
            <a:avLst>
              <a:gd name="adj" fmla="val 50000"/>
            </a:avLst>
          </a:prstGeom>
          <a:noFill/>
          <a:ln w="9525">
            <a:noFill/>
          </a:ln>
        </p:spPr>
      </p:pic>
      <p:pic>
        <p:nvPicPr>
          <p:cNvPr id="255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70" y="4025900"/>
            <a:ext cx="8028305" cy="2672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255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logistic回归结构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56" name="图片 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1125" y="682625"/>
            <a:ext cx="5895975" cy="281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7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3881755"/>
            <a:ext cx="5241925" cy="2668905"/>
          </a:xfrm>
          <a:prstGeom prst="snip1Rect">
            <a:avLst/>
          </a:prstGeom>
          <a:noFill/>
          <a:ln w="9525">
            <a:noFill/>
          </a:ln>
        </p:spPr>
      </p:pic>
      <p:pic>
        <p:nvPicPr>
          <p:cNvPr id="258" name="图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740" y="3719830"/>
            <a:ext cx="4809490" cy="2992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255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logistic回归结构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60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5175" y="1014095"/>
            <a:ext cx="6207125" cy="2282825"/>
          </a:xfrm>
          <a:prstGeom prst="snip1Rect">
            <a:avLst>
              <a:gd name="adj" fmla="val 42004"/>
            </a:avLst>
          </a:prstGeom>
          <a:noFill/>
          <a:ln w="9525">
            <a:noFill/>
          </a:ln>
        </p:spPr>
      </p:pic>
      <p:pic>
        <p:nvPicPr>
          <p:cNvPr id="259" name="图片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771525"/>
            <a:ext cx="5590540" cy="30092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2" name="图片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" y="3944620"/>
            <a:ext cx="6113780" cy="2791460"/>
          </a:xfrm>
          <a:prstGeom prst="snip1Rect">
            <a:avLst>
              <a:gd name="adj" fmla="val 40580"/>
            </a:avLst>
          </a:prstGeom>
          <a:noFill/>
          <a:ln w="9525">
            <a:noFill/>
          </a:ln>
        </p:spPr>
      </p:pic>
      <p:pic>
        <p:nvPicPr>
          <p:cNvPr id="263" name="图片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035" y="3944620"/>
            <a:ext cx="5867400" cy="2791460"/>
          </a:xfrm>
          <a:prstGeom prst="snip1Rect">
            <a:avLst>
              <a:gd name="adj" fmla="val 50000"/>
            </a:avLst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6169660" y="2433320"/>
            <a:ext cx="3159125" cy="11677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70255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logistic回归结构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64" name="图片 6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415" y="1117600"/>
            <a:ext cx="10712450" cy="4841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6225" y="297180"/>
            <a:ext cx="1879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1</a:t>
            </a:r>
            <a:r>
              <a:rPr lang="zh-CN" altLang="en-US" sz="2400" b="1"/>
              <a:t>、数据录入</a:t>
            </a:r>
            <a:endParaRPr lang="zh-CN" altLang="en-US" sz="2400" b="1"/>
          </a:p>
        </p:txBody>
      </p:sp>
      <p:pic>
        <p:nvPicPr>
          <p:cNvPr id="265" name="图片 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985" y="597535"/>
            <a:ext cx="7433310" cy="22440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" name="图片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985" y="2927985"/>
            <a:ext cx="7508875" cy="37992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665" y="137160"/>
            <a:ext cx="8619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/>
              <a:t>2</a:t>
            </a:r>
            <a:r>
              <a:rPr lang="zh-CN" altLang="en-US" sz="2400" b="1"/>
              <a:t>、</a:t>
            </a:r>
            <a:r>
              <a:rPr lang="en-US" altLang="zh-CN" sz="2400" b="1"/>
              <a:t>spss</a:t>
            </a:r>
            <a:r>
              <a:rPr lang="zh-CN" altLang="en-US" sz="2400" b="1"/>
              <a:t>流程</a:t>
            </a:r>
            <a:r>
              <a:rPr lang="zh-CN" altLang="en-US" sz="2400"/>
              <a:t>： Analyze ➡regression ➡ </a:t>
            </a:r>
            <a:r>
              <a:rPr lang="en-US" altLang="zh-CN" sz="2400"/>
              <a:t>B</a:t>
            </a:r>
            <a:r>
              <a:rPr lang="zh-CN" altLang="en-US" sz="2400"/>
              <a:t>inar</a:t>
            </a:r>
            <a:r>
              <a:rPr lang="en-US" altLang="zh-CN" sz="2400"/>
              <a:t>y logistic</a:t>
            </a:r>
            <a:r>
              <a:rPr lang="zh-CN" altLang="en-US" sz="2400"/>
              <a:t>️</a:t>
            </a:r>
            <a:endParaRPr lang="zh-CN" altLang="en-US" sz="2400"/>
          </a:p>
        </p:txBody>
      </p:sp>
      <p:pic>
        <p:nvPicPr>
          <p:cNvPr id="268" name="图片 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65" y="804545"/>
            <a:ext cx="4491355" cy="55759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9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804545"/>
            <a:ext cx="4511040" cy="3385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522595" y="5132070"/>
            <a:ext cx="61893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/>
              <a:t>这里：种族赋值为1，2，3默认成等级资料，</a:t>
            </a:r>
            <a:endParaRPr lang="zh-CN" altLang="en-US" sz="2400" b="1"/>
          </a:p>
          <a:p>
            <a:pPr algn="l"/>
            <a:r>
              <a:rPr lang="zh-CN" altLang="en-US" sz="2400" b="1"/>
              <a:t>需要设置哑变量</a:t>
            </a:r>
            <a:endParaRPr lang="zh-CN" altLang="en-US" sz="24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4665" y="137160"/>
            <a:ext cx="8619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 u="sng">
                <a:solidFill>
                  <a:srgbClr val="FF0000"/>
                </a:solidFill>
              </a:rPr>
              <a:t>哑变量设置</a:t>
            </a:r>
            <a:endParaRPr lang="zh-CN" altLang="en-US" sz="2400" b="1" u="sng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77755" y="2006600"/>
            <a:ext cx="12014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/>
              <a:t>设置参照</a:t>
            </a:r>
            <a:endParaRPr lang="zh-CN" altLang="en-US" sz="2000" b="1"/>
          </a:p>
        </p:txBody>
      </p:sp>
      <p:pic>
        <p:nvPicPr>
          <p:cNvPr id="270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355" y="597535"/>
            <a:ext cx="4125595" cy="3059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1" name="图片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" y="3641725"/>
            <a:ext cx="4006850" cy="2976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2" name="图片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090" y="597535"/>
            <a:ext cx="4266565" cy="3185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3" name="图片 70"/>
          <p:cNvPicPr>
            <a:picLocks noChangeAspect="1"/>
          </p:cNvPicPr>
          <p:nvPr/>
        </p:nvPicPr>
        <p:blipFill>
          <a:blip r:embed="rId4"/>
          <a:srcRect t="11097" b="5104"/>
          <a:stretch>
            <a:fillRect/>
          </a:stretch>
        </p:blipFill>
        <p:spPr>
          <a:xfrm>
            <a:off x="5657850" y="4001770"/>
            <a:ext cx="5071745" cy="2755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WPS 文字</Application>
  <PresentationFormat>宽屏</PresentationFormat>
  <Paragraphs>56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5" baseType="lpstr">
      <vt:lpstr>Arial</vt:lpstr>
      <vt:lpstr>方正书宋_GBK</vt:lpstr>
      <vt:lpstr>Wingdings</vt:lpstr>
      <vt:lpstr>Wingdings</vt:lpstr>
      <vt:lpstr>Times New Roman Regular</vt:lpstr>
      <vt:lpstr>方正清刻本悦宋简体</vt:lpstr>
      <vt:lpstr>冬青黑体简体中文</vt:lpstr>
      <vt:lpstr>华文楷体</vt:lpstr>
      <vt:lpstr>华文宋体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Calibri Light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momozi1996</dc:creator>
  <cp:lastModifiedBy>momozi1996</cp:lastModifiedBy>
  <cp:revision>3</cp:revision>
  <dcterms:created xsi:type="dcterms:W3CDTF">2022-04-09T10:50:02Z</dcterms:created>
  <dcterms:modified xsi:type="dcterms:W3CDTF">2022-04-09T10:50:02Z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